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8288000" cy="10287000"/>
  <p:notesSz cx="6858000" cy="9144000"/>
  <p:embeddedFontLst>
    <p:embeddedFont>
      <p:font typeface="Poppins" panose="00000500000000000000" pitchFamily="2" charset="0"/>
      <p:regular r:id="rId8"/>
    </p:embeddedFont>
    <p:embeddedFont>
      <p:font typeface="Poppins Bold" panose="00000800000000000000" charset="0"/>
      <p:regular r:id="rId9"/>
    </p:embeddedFont>
    <p:embeddedFont>
      <p:font typeface="Poppins Semi-Bold" panose="020B0604020202020204" charset="0"/>
      <p:regular r:id="rId10"/>
    </p:embeddedFont>
    <p:embeddedFont>
      <p:font typeface="Poppins Ultra-Bold" panose="020B0604020202020204" charset="0"/>
      <p:regular r:id="rId1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3" d="100"/>
          <a:sy n="43" d="100"/>
        </p:scale>
        <p:origin x="852" y="3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sv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svg"/><Relationship Id="rId9" Type="http://schemas.openxmlformats.org/officeDocument/2006/relationships/image" Target="../media/image8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5" Type="http://schemas.openxmlformats.org/officeDocument/2006/relationships/image" Target="../media/image3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jpg"/><Relationship Id="rId14" Type="http://schemas.openxmlformats.org/officeDocument/2006/relationships/image" Target="../media/image3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3" Type="http://schemas.openxmlformats.org/officeDocument/2006/relationships/image" Target="../media/image7.svg"/><Relationship Id="rId7" Type="http://schemas.openxmlformats.org/officeDocument/2006/relationships/image" Target="../media/image3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jpeg"/><Relationship Id="rId5" Type="http://schemas.openxmlformats.org/officeDocument/2006/relationships/image" Target="../media/image33.svg"/><Relationship Id="rId4" Type="http://schemas.openxmlformats.org/officeDocument/2006/relationships/image" Target="../media/image3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666" b="-16666"/>
            </a:stretch>
          </a:blipFill>
        </p:spPr>
      </p:sp>
      <p:sp>
        <p:nvSpPr>
          <p:cNvPr id="3" name="Freeform 3"/>
          <p:cNvSpPr/>
          <p:nvPr/>
        </p:nvSpPr>
        <p:spPr>
          <a:xfrm rot="-2601327">
            <a:off x="8503386" y="650324"/>
            <a:ext cx="9371788" cy="9371788"/>
          </a:xfrm>
          <a:custGeom>
            <a:avLst/>
            <a:gdLst/>
            <a:ahLst/>
            <a:cxnLst/>
            <a:rect l="l" t="t" r="r" b="b"/>
            <a:pathLst>
              <a:path w="9371788" h="9371788">
                <a:moveTo>
                  <a:pt x="0" y="0"/>
                </a:moveTo>
                <a:lnTo>
                  <a:pt x="9371788" y="0"/>
                </a:lnTo>
                <a:lnTo>
                  <a:pt x="9371788" y="9371787"/>
                </a:lnTo>
                <a:lnTo>
                  <a:pt x="0" y="93717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624331" y="-1016697"/>
            <a:ext cx="11709339" cy="11709339"/>
          </a:xfrm>
          <a:custGeom>
            <a:avLst/>
            <a:gdLst/>
            <a:ahLst/>
            <a:cxnLst/>
            <a:rect l="l" t="t" r="r" b="b"/>
            <a:pathLst>
              <a:path w="11709339" h="11709339">
                <a:moveTo>
                  <a:pt x="0" y="0"/>
                </a:moveTo>
                <a:lnTo>
                  <a:pt x="11709340" y="0"/>
                </a:lnTo>
                <a:lnTo>
                  <a:pt x="11709340" y="11709339"/>
                </a:lnTo>
                <a:lnTo>
                  <a:pt x="0" y="1170933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8927404" y="1074342"/>
            <a:ext cx="8523752" cy="8523752"/>
          </a:xfrm>
          <a:custGeom>
            <a:avLst/>
            <a:gdLst/>
            <a:ahLst/>
            <a:cxnLst/>
            <a:rect l="l" t="t" r="r" b="b"/>
            <a:pathLst>
              <a:path w="8523752" h="8523752">
                <a:moveTo>
                  <a:pt x="0" y="0"/>
                </a:moveTo>
                <a:lnTo>
                  <a:pt x="8523752" y="0"/>
                </a:lnTo>
                <a:lnTo>
                  <a:pt x="8523752" y="8523751"/>
                </a:lnTo>
                <a:lnTo>
                  <a:pt x="0" y="852375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10999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9797940" y="1885443"/>
            <a:ext cx="6810293" cy="6810266"/>
            <a:chOff x="0" y="0"/>
            <a:chExt cx="6350000" cy="634997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9"/>
              <a:stretch>
                <a:fillRect t="-24906" b="-24906"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11794899" y="4017970"/>
            <a:ext cx="2816376" cy="2816376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74C59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12175254" y="4222081"/>
            <a:ext cx="2228272" cy="2228272"/>
          </a:xfrm>
          <a:custGeom>
            <a:avLst/>
            <a:gdLst/>
            <a:ahLst/>
            <a:cxnLst/>
            <a:rect l="l" t="t" r="r" b="b"/>
            <a:pathLst>
              <a:path w="2228272" h="2228272">
                <a:moveTo>
                  <a:pt x="0" y="0"/>
                </a:moveTo>
                <a:lnTo>
                  <a:pt x="2228272" y="0"/>
                </a:lnTo>
                <a:lnTo>
                  <a:pt x="2228272" y="2228272"/>
                </a:lnTo>
                <a:lnTo>
                  <a:pt x="0" y="222827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323134" y="2709823"/>
            <a:ext cx="7314527" cy="30435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85"/>
              </a:lnSpc>
            </a:pPr>
            <a:r>
              <a:rPr lang="en-US" sz="5500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Prediction of Whether the client has subscribed to a term deposit or not 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23134" y="6328377"/>
            <a:ext cx="7314527" cy="12839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14"/>
              </a:lnSpc>
            </a:pPr>
            <a:r>
              <a:rPr lang="en-US" sz="4499" b="1">
                <a:solidFill>
                  <a:srgbClr val="FF914D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Application of Machine Learning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-2568749" y="-567817"/>
            <a:ext cx="3086100" cy="11422635"/>
            <a:chOff x="0" y="0"/>
            <a:chExt cx="812800" cy="3008431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3008431"/>
            </a:xfrm>
            <a:custGeom>
              <a:avLst/>
              <a:gdLst/>
              <a:ahLst/>
              <a:cxnLst/>
              <a:rect l="l" t="t" r="r" b="b"/>
              <a:pathLst>
                <a:path w="812800" h="3008431">
                  <a:moveTo>
                    <a:pt x="0" y="0"/>
                  </a:moveTo>
                  <a:lnTo>
                    <a:pt x="812800" y="0"/>
                  </a:lnTo>
                  <a:lnTo>
                    <a:pt x="812800" y="3008431"/>
                  </a:lnTo>
                  <a:lnTo>
                    <a:pt x="0" y="3008431"/>
                  </a:lnTo>
                  <a:close/>
                </a:path>
              </a:pathLst>
            </a:custGeom>
            <a:solidFill>
              <a:srgbClr val="FF914D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812800" cy="30465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323134" y="8339042"/>
            <a:ext cx="2575041" cy="720741"/>
            <a:chOff x="0" y="0"/>
            <a:chExt cx="678200" cy="189825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678200" cy="189825"/>
            </a:xfrm>
            <a:custGeom>
              <a:avLst/>
              <a:gdLst/>
              <a:ahLst/>
              <a:cxnLst/>
              <a:rect l="l" t="t" r="r" b="b"/>
              <a:pathLst>
                <a:path w="678200" h="189825">
                  <a:moveTo>
                    <a:pt x="94912" y="0"/>
                  </a:moveTo>
                  <a:lnTo>
                    <a:pt x="583288" y="0"/>
                  </a:lnTo>
                  <a:cubicBezTo>
                    <a:pt x="608460" y="0"/>
                    <a:pt x="632601" y="10000"/>
                    <a:pt x="650401" y="27799"/>
                  </a:cubicBezTo>
                  <a:cubicBezTo>
                    <a:pt x="668200" y="45599"/>
                    <a:pt x="678200" y="69740"/>
                    <a:pt x="678200" y="94912"/>
                  </a:cubicBezTo>
                  <a:lnTo>
                    <a:pt x="678200" y="94912"/>
                  </a:lnTo>
                  <a:cubicBezTo>
                    <a:pt x="678200" y="120085"/>
                    <a:pt x="668200" y="144226"/>
                    <a:pt x="650401" y="162026"/>
                  </a:cubicBezTo>
                  <a:cubicBezTo>
                    <a:pt x="632601" y="179825"/>
                    <a:pt x="608460" y="189825"/>
                    <a:pt x="583288" y="189825"/>
                  </a:cubicBezTo>
                  <a:lnTo>
                    <a:pt x="94912" y="189825"/>
                  </a:lnTo>
                  <a:cubicBezTo>
                    <a:pt x="69740" y="189825"/>
                    <a:pt x="45599" y="179825"/>
                    <a:pt x="27799" y="162026"/>
                  </a:cubicBezTo>
                  <a:cubicBezTo>
                    <a:pt x="10000" y="144226"/>
                    <a:pt x="0" y="120085"/>
                    <a:pt x="0" y="94912"/>
                  </a:cubicBezTo>
                  <a:lnTo>
                    <a:pt x="0" y="94912"/>
                  </a:lnTo>
                  <a:cubicBezTo>
                    <a:pt x="0" y="69740"/>
                    <a:pt x="10000" y="45599"/>
                    <a:pt x="27799" y="27799"/>
                  </a:cubicBezTo>
                  <a:cubicBezTo>
                    <a:pt x="45599" y="10000"/>
                    <a:pt x="69740" y="0"/>
                    <a:pt x="9491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rnd">
              <a:solidFill>
                <a:srgbClr val="FF914D"/>
              </a:solidFill>
              <a:prstDash val="solid"/>
              <a:round/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678200" cy="227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0" name="Freeform 20"/>
          <p:cNvSpPr/>
          <p:nvPr/>
        </p:nvSpPr>
        <p:spPr>
          <a:xfrm>
            <a:off x="4028768" y="8485008"/>
            <a:ext cx="281868" cy="421401"/>
          </a:xfrm>
          <a:custGeom>
            <a:avLst/>
            <a:gdLst/>
            <a:ahLst/>
            <a:cxnLst/>
            <a:rect l="l" t="t" r="r" b="b"/>
            <a:pathLst>
              <a:path w="281868" h="421401">
                <a:moveTo>
                  <a:pt x="0" y="0"/>
                </a:moveTo>
                <a:lnTo>
                  <a:pt x="281867" y="0"/>
                </a:lnTo>
                <a:lnTo>
                  <a:pt x="281867" y="421401"/>
                </a:lnTo>
                <a:lnTo>
                  <a:pt x="0" y="42140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21" name="TextBox 21"/>
          <p:cNvSpPr txBox="1"/>
          <p:nvPr/>
        </p:nvSpPr>
        <p:spPr>
          <a:xfrm>
            <a:off x="1695178" y="8519133"/>
            <a:ext cx="2059746" cy="3605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40"/>
              </a:lnSpc>
            </a:pPr>
            <a:r>
              <a:rPr lang="en-US" sz="2374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Get Started</a:t>
            </a:r>
          </a:p>
        </p:txBody>
      </p:sp>
      <p:sp>
        <p:nvSpPr>
          <p:cNvPr id="22" name="Freeform 22"/>
          <p:cNvSpPr/>
          <p:nvPr/>
        </p:nvSpPr>
        <p:spPr>
          <a:xfrm>
            <a:off x="4310635" y="8488712"/>
            <a:ext cx="281868" cy="421401"/>
          </a:xfrm>
          <a:custGeom>
            <a:avLst/>
            <a:gdLst/>
            <a:ahLst/>
            <a:cxnLst/>
            <a:rect l="l" t="t" r="r" b="b"/>
            <a:pathLst>
              <a:path w="281868" h="421401">
                <a:moveTo>
                  <a:pt x="0" y="0"/>
                </a:moveTo>
                <a:lnTo>
                  <a:pt x="281868" y="0"/>
                </a:lnTo>
                <a:lnTo>
                  <a:pt x="281868" y="421401"/>
                </a:lnTo>
                <a:lnTo>
                  <a:pt x="0" y="42140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9390923"/>
            <a:ext cx="18288000" cy="3086100"/>
            <a:chOff x="0" y="0"/>
            <a:chExt cx="4816593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812800"/>
            </a:xfrm>
            <a:custGeom>
              <a:avLst/>
              <a:gdLst/>
              <a:ahLst/>
              <a:cxnLst/>
              <a:rect l="l" t="t" r="r" b="b"/>
              <a:pathLst>
                <a:path w="4816592" h="812800">
                  <a:moveTo>
                    <a:pt x="21590" y="0"/>
                  </a:moveTo>
                  <a:lnTo>
                    <a:pt x="4795002" y="0"/>
                  </a:lnTo>
                  <a:cubicBezTo>
                    <a:pt x="4800728" y="0"/>
                    <a:pt x="4806220" y="2275"/>
                    <a:pt x="4810269" y="6324"/>
                  </a:cubicBezTo>
                  <a:cubicBezTo>
                    <a:pt x="4814318" y="10372"/>
                    <a:pt x="4816592" y="15864"/>
                    <a:pt x="4816592" y="21590"/>
                  </a:cubicBezTo>
                  <a:lnTo>
                    <a:pt x="4816592" y="791210"/>
                  </a:lnTo>
                  <a:cubicBezTo>
                    <a:pt x="4816592" y="803134"/>
                    <a:pt x="4806926" y="812800"/>
                    <a:pt x="4795002" y="812800"/>
                  </a:cubicBezTo>
                  <a:lnTo>
                    <a:pt x="21590" y="812800"/>
                  </a:lnTo>
                  <a:cubicBezTo>
                    <a:pt x="9666" y="812800"/>
                    <a:pt x="0" y="803134"/>
                    <a:pt x="0" y="791210"/>
                  </a:cubicBezTo>
                  <a:lnTo>
                    <a:pt x="0" y="21590"/>
                  </a:lnTo>
                  <a:cubicBezTo>
                    <a:pt x="0" y="9666"/>
                    <a:pt x="9666" y="0"/>
                    <a:pt x="21590" y="0"/>
                  </a:cubicBezTo>
                  <a:close/>
                </a:path>
              </a:pathLst>
            </a:custGeom>
            <a:solidFill>
              <a:srgbClr val="FF914D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5884497" y="789539"/>
            <a:ext cx="867389" cy="867389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914D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0023699" y="789539"/>
            <a:ext cx="867389" cy="86738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914D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4102740" y="789539"/>
            <a:ext cx="867389" cy="867389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914D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9915811" y="7376350"/>
            <a:ext cx="8731083" cy="874663"/>
            <a:chOff x="0" y="0"/>
            <a:chExt cx="2299545" cy="230364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299545" cy="230364"/>
            </a:xfrm>
            <a:custGeom>
              <a:avLst/>
              <a:gdLst/>
              <a:ahLst/>
              <a:cxnLst/>
              <a:rect l="l" t="t" r="r" b="b"/>
              <a:pathLst>
                <a:path w="2299545" h="230364">
                  <a:moveTo>
                    <a:pt x="0" y="0"/>
                  </a:moveTo>
                  <a:lnTo>
                    <a:pt x="2299545" y="0"/>
                  </a:lnTo>
                  <a:lnTo>
                    <a:pt x="2299545" y="230364"/>
                  </a:lnTo>
                  <a:lnTo>
                    <a:pt x="0" y="230364"/>
                  </a:lnTo>
                  <a:close/>
                </a:path>
              </a:pathLst>
            </a:custGeom>
            <a:solidFill>
              <a:srgbClr val="074C59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2299545" cy="2684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 rot="-5400000">
            <a:off x="-1716420" y="4819300"/>
            <a:ext cx="6756071" cy="13572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149"/>
              </a:lnSpc>
            </a:pPr>
            <a:r>
              <a:rPr lang="en-US" sz="10280">
                <a:solidFill>
                  <a:srgbClr val="074C59"/>
                </a:solidFill>
                <a:latin typeface="Poppins"/>
                <a:ea typeface="Poppins"/>
                <a:cs typeface="Poppins"/>
                <a:sym typeface="Poppins"/>
              </a:rPr>
              <a:t>Table of</a:t>
            </a:r>
          </a:p>
        </p:txBody>
      </p:sp>
      <p:sp>
        <p:nvSpPr>
          <p:cNvPr id="19" name="TextBox 19"/>
          <p:cNvSpPr txBox="1"/>
          <p:nvPr/>
        </p:nvSpPr>
        <p:spPr>
          <a:xfrm rot="-5400000">
            <a:off x="-705634" y="2699418"/>
            <a:ext cx="6756071" cy="13572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149"/>
              </a:lnSpc>
            </a:pPr>
            <a:r>
              <a:rPr lang="en-US" sz="10280" b="1">
                <a:solidFill>
                  <a:srgbClr val="074C59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content.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6165003" y="950671"/>
            <a:ext cx="1440917" cy="7062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68"/>
              </a:lnSpc>
            </a:pPr>
            <a:r>
              <a:rPr lang="en-US" sz="5358" b="1">
                <a:solidFill>
                  <a:srgbClr val="074C59"/>
                </a:solidFill>
                <a:latin typeface="Poppins Bold"/>
                <a:ea typeface="Poppins Bold"/>
                <a:cs typeface="Poppins Bold"/>
                <a:sym typeface="Poppins Bold"/>
              </a:rPr>
              <a:t>01.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0187417" y="950671"/>
            <a:ext cx="1440917" cy="7062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68"/>
              </a:lnSpc>
            </a:pPr>
            <a:r>
              <a:rPr lang="en-US" sz="5358" b="1">
                <a:solidFill>
                  <a:srgbClr val="074C59"/>
                </a:solidFill>
                <a:latin typeface="Poppins Bold"/>
                <a:ea typeface="Poppins Bold"/>
                <a:cs typeface="Poppins Bold"/>
                <a:sym typeface="Poppins Bold"/>
              </a:rPr>
              <a:t>02.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4291066" y="950671"/>
            <a:ext cx="1440917" cy="7062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68"/>
              </a:lnSpc>
            </a:pPr>
            <a:r>
              <a:rPr lang="en-US" sz="5358" b="1">
                <a:solidFill>
                  <a:srgbClr val="074C59"/>
                </a:solidFill>
                <a:latin typeface="Poppins Bold"/>
                <a:ea typeface="Poppins Bold"/>
                <a:cs typeface="Poppins Bold"/>
                <a:sym typeface="Poppins Bold"/>
              </a:rPr>
              <a:t>03.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5925892" y="1978797"/>
            <a:ext cx="3078035" cy="384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70"/>
              </a:lnSpc>
            </a:pPr>
            <a:r>
              <a:rPr lang="en-US" sz="3000" b="1" dirty="0">
                <a:solidFill>
                  <a:srgbClr val="074C59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Objectives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0187417" y="1978797"/>
            <a:ext cx="3078035" cy="384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70"/>
              </a:lnSpc>
            </a:pPr>
            <a:r>
              <a:rPr lang="en-US" sz="3000" b="1">
                <a:solidFill>
                  <a:srgbClr val="074C59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Solution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4093389" y="1978797"/>
            <a:ext cx="3267171" cy="384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70"/>
              </a:lnSpc>
            </a:pPr>
            <a:r>
              <a:rPr lang="en-US" sz="3000" b="1" dirty="0">
                <a:solidFill>
                  <a:srgbClr val="074C59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Business Impact</a:t>
            </a:r>
          </a:p>
        </p:txBody>
      </p:sp>
      <p:grpSp>
        <p:nvGrpSpPr>
          <p:cNvPr id="26" name="Group 26"/>
          <p:cNvGrpSpPr/>
          <p:nvPr/>
        </p:nvGrpSpPr>
        <p:grpSpPr>
          <a:xfrm>
            <a:off x="13501757" y="7056274"/>
            <a:ext cx="8731083" cy="1514816"/>
            <a:chOff x="0" y="0"/>
            <a:chExt cx="2299545" cy="398964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2299545" cy="398964"/>
            </a:xfrm>
            <a:custGeom>
              <a:avLst/>
              <a:gdLst/>
              <a:ahLst/>
              <a:cxnLst/>
              <a:rect l="l" t="t" r="r" b="b"/>
              <a:pathLst>
                <a:path w="2299545" h="398964">
                  <a:moveTo>
                    <a:pt x="0" y="0"/>
                  </a:moveTo>
                  <a:lnTo>
                    <a:pt x="2299545" y="0"/>
                  </a:lnTo>
                  <a:lnTo>
                    <a:pt x="2299545" y="398964"/>
                  </a:lnTo>
                  <a:lnTo>
                    <a:pt x="0" y="398964"/>
                  </a:lnTo>
                  <a:close/>
                </a:path>
              </a:pathLst>
            </a:custGeom>
            <a:solidFill>
              <a:srgbClr val="FF914D"/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0" y="-38100"/>
              <a:ext cx="2299545" cy="4370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1026" name="Picture 2" descr="22 countries opens special accounts in Indian banks to trade in Indian Rupee">
            <a:extLst>
              <a:ext uri="{FF2B5EF4-FFF2-40B4-BE49-F238E27FC236}">
                <a16:creationId xmlns:a16="http://schemas.microsoft.com/office/drawing/2014/main" id="{351DD25D-96F4-9714-1456-B8F0842FD7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3695700"/>
            <a:ext cx="7996237" cy="4854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659011"/>
            <a:ext cx="18288000" cy="5335117"/>
            <a:chOff x="0" y="-38100"/>
            <a:chExt cx="5223220" cy="1405134"/>
          </a:xfrm>
        </p:grpSpPr>
        <p:sp>
          <p:nvSpPr>
            <p:cNvPr id="3" name="Freeform 3"/>
            <p:cNvSpPr/>
            <p:nvPr/>
          </p:nvSpPr>
          <p:spPr>
            <a:xfrm>
              <a:off x="0" y="135146"/>
              <a:ext cx="5223220" cy="1231888"/>
            </a:xfrm>
            <a:custGeom>
              <a:avLst/>
              <a:gdLst/>
              <a:ahLst/>
              <a:cxnLst/>
              <a:rect l="l" t="t" r="r" b="b"/>
              <a:pathLst>
                <a:path w="5223220" h="1367034">
                  <a:moveTo>
                    <a:pt x="0" y="0"/>
                  </a:moveTo>
                  <a:lnTo>
                    <a:pt x="5223220" y="0"/>
                  </a:lnTo>
                  <a:lnTo>
                    <a:pt x="5223220" y="1367034"/>
                  </a:lnTo>
                  <a:lnTo>
                    <a:pt x="0" y="1367034"/>
                  </a:lnTo>
                  <a:close/>
                </a:path>
              </a:pathLst>
            </a:custGeom>
            <a:solidFill>
              <a:srgbClr val="074C59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5223220" cy="14051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394044" y="1438121"/>
            <a:ext cx="7730835" cy="7730835"/>
          </a:xfrm>
          <a:custGeom>
            <a:avLst/>
            <a:gdLst/>
            <a:ahLst/>
            <a:cxnLst/>
            <a:rect l="l" t="t" r="r" b="b"/>
            <a:pathLst>
              <a:path w="7730835" h="7730835">
                <a:moveTo>
                  <a:pt x="0" y="0"/>
                </a:moveTo>
                <a:lnTo>
                  <a:pt x="7730836" y="0"/>
                </a:lnTo>
                <a:lnTo>
                  <a:pt x="7730836" y="7730835"/>
                </a:lnTo>
                <a:lnTo>
                  <a:pt x="0" y="77308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171077" y="2241557"/>
            <a:ext cx="6176770" cy="6176745"/>
            <a:chOff x="0" y="0"/>
            <a:chExt cx="6350000" cy="634997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-24999" r="-24999"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394044" y="2644765"/>
            <a:ext cx="1010107" cy="1010107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1619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6179951" y="8053285"/>
            <a:ext cx="1010107" cy="1010107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74C59"/>
            </a:solidFill>
            <a:ln cap="sq">
              <a:noFill/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9070478" y="5189238"/>
            <a:ext cx="1498289" cy="319387"/>
            <a:chOff x="0" y="0"/>
            <a:chExt cx="1906481" cy="4064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906481" cy="406400"/>
            </a:xfrm>
            <a:custGeom>
              <a:avLst/>
              <a:gdLst/>
              <a:ahLst/>
              <a:cxnLst/>
              <a:rect l="l" t="t" r="r" b="b"/>
              <a:pathLst>
                <a:path w="1906481" h="406400">
                  <a:moveTo>
                    <a:pt x="1703281" y="0"/>
                  </a:moveTo>
                  <a:cubicBezTo>
                    <a:pt x="1815505" y="0"/>
                    <a:pt x="1906481" y="90976"/>
                    <a:pt x="1906481" y="203200"/>
                  </a:cubicBezTo>
                  <a:cubicBezTo>
                    <a:pt x="1906481" y="315424"/>
                    <a:pt x="1815505" y="406400"/>
                    <a:pt x="1703281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914D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1906481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8800025" y="5189238"/>
            <a:ext cx="837889" cy="319387"/>
            <a:chOff x="0" y="0"/>
            <a:chExt cx="1066162" cy="4064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066162" cy="406400"/>
            </a:xfrm>
            <a:custGeom>
              <a:avLst/>
              <a:gdLst/>
              <a:ahLst/>
              <a:cxnLst/>
              <a:rect l="l" t="t" r="r" b="b"/>
              <a:pathLst>
                <a:path w="1066162" h="406400">
                  <a:moveTo>
                    <a:pt x="862962" y="0"/>
                  </a:moveTo>
                  <a:cubicBezTo>
                    <a:pt x="975187" y="0"/>
                    <a:pt x="1066162" y="90976"/>
                    <a:pt x="1066162" y="203200"/>
                  </a:cubicBezTo>
                  <a:cubicBezTo>
                    <a:pt x="1066162" y="315424"/>
                    <a:pt x="975187" y="406400"/>
                    <a:pt x="862962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74C59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1066162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8790732" y="1867507"/>
            <a:ext cx="6229354" cy="9398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89"/>
              </a:lnSpc>
            </a:pPr>
            <a:r>
              <a:rPr lang="en-US" sz="7179" b="1" dirty="0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Objectives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8837531" y="5740335"/>
            <a:ext cx="8121759" cy="33624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494"/>
              </a:lnSpc>
            </a:pPr>
            <a:r>
              <a:rPr lang="en-US" sz="2996">
                <a:solidFill>
                  <a:srgbClr val="074C59"/>
                </a:solidFill>
                <a:latin typeface="Poppins"/>
                <a:ea typeface="Poppins"/>
                <a:cs typeface="Poppins"/>
                <a:sym typeface="Poppins"/>
              </a:rPr>
              <a:t>This project aimed to predict whether the client (bank’s customer) has subscribed to a term deposit based on demographic attributes and effectiveness of marketing campaigns using Logistic regression model.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8949" y="-2705"/>
            <a:ext cx="18288000" cy="2481018"/>
            <a:chOff x="0" y="0"/>
            <a:chExt cx="5223220" cy="74902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223220" cy="749020"/>
            </a:xfrm>
            <a:custGeom>
              <a:avLst/>
              <a:gdLst/>
              <a:ahLst/>
              <a:cxnLst/>
              <a:rect l="l" t="t" r="r" b="b"/>
              <a:pathLst>
                <a:path w="5223220" h="749020">
                  <a:moveTo>
                    <a:pt x="0" y="0"/>
                  </a:moveTo>
                  <a:lnTo>
                    <a:pt x="5223220" y="0"/>
                  </a:lnTo>
                  <a:lnTo>
                    <a:pt x="5223220" y="749020"/>
                  </a:lnTo>
                  <a:lnTo>
                    <a:pt x="0" y="749020"/>
                  </a:lnTo>
                  <a:close/>
                </a:path>
              </a:pathLst>
            </a:custGeom>
            <a:solidFill>
              <a:srgbClr val="074C59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5223220" cy="7871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433403" y="2709415"/>
            <a:ext cx="1498289" cy="319387"/>
            <a:chOff x="0" y="0"/>
            <a:chExt cx="1906481" cy="4064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906481" cy="406400"/>
            </a:xfrm>
            <a:custGeom>
              <a:avLst/>
              <a:gdLst/>
              <a:ahLst/>
              <a:cxnLst/>
              <a:rect l="l" t="t" r="r" b="b"/>
              <a:pathLst>
                <a:path w="1906481" h="406400">
                  <a:moveTo>
                    <a:pt x="1703281" y="0"/>
                  </a:moveTo>
                  <a:cubicBezTo>
                    <a:pt x="1815505" y="0"/>
                    <a:pt x="1906481" y="90976"/>
                    <a:pt x="1906481" y="203200"/>
                  </a:cubicBezTo>
                  <a:cubicBezTo>
                    <a:pt x="1906481" y="315424"/>
                    <a:pt x="1815505" y="406400"/>
                    <a:pt x="1703281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914D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906481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162950" y="2709415"/>
            <a:ext cx="837889" cy="319387"/>
            <a:chOff x="0" y="0"/>
            <a:chExt cx="1066162" cy="4064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066162" cy="406400"/>
            </a:xfrm>
            <a:custGeom>
              <a:avLst/>
              <a:gdLst/>
              <a:ahLst/>
              <a:cxnLst/>
              <a:rect l="l" t="t" r="r" b="b"/>
              <a:pathLst>
                <a:path w="1066162" h="406400">
                  <a:moveTo>
                    <a:pt x="862962" y="0"/>
                  </a:moveTo>
                  <a:cubicBezTo>
                    <a:pt x="975187" y="0"/>
                    <a:pt x="1066162" y="90976"/>
                    <a:pt x="1066162" y="203200"/>
                  </a:cubicBezTo>
                  <a:cubicBezTo>
                    <a:pt x="1066162" y="315424"/>
                    <a:pt x="975187" y="406400"/>
                    <a:pt x="862962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74C59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1066162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2548080" y="2709415"/>
            <a:ext cx="1498289" cy="319387"/>
            <a:chOff x="0" y="0"/>
            <a:chExt cx="1906481" cy="4064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906481" cy="406400"/>
            </a:xfrm>
            <a:custGeom>
              <a:avLst/>
              <a:gdLst/>
              <a:ahLst/>
              <a:cxnLst/>
              <a:rect l="l" t="t" r="r" b="b"/>
              <a:pathLst>
                <a:path w="1906481" h="406400">
                  <a:moveTo>
                    <a:pt x="1703281" y="0"/>
                  </a:moveTo>
                  <a:cubicBezTo>
                    <a:pt x="1815505" y="0"/>
                    <a:pt x="1906481" y="90976"/>
                    <a:pt x="1906481" y="203200"/>
                  </a:cubicBezTo>
                  <a:cubicBezTo>
                    <a:pt x="1906481" y="315424"/>
                    <a:pt x="1815505" y="406400"/>
                    <a:pt x="1703281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914D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1906481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2277627" y="2709415"/>
            <a:ext cx="837889" cy="319387"/>
            <a:chOff x="0" y="0"/>
            <a:chExt cx="1066162" cy="4064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066162" cy="406400"/>
            </a:xfrm>
            <a:custGeom>
              <a:avLst/>
              <a:gdLst/>
              <a:ahLst/>
              <a:cxnLst/>
              <a:rect l="l" t="t" r="r" b="b"/>
              <a:pathLst>
                <a:path w="1066162" h="406400">
                  <a:moveTo>
                    <a:pt x="862962" y="0"/>
                  </a:moveTo>
                  <a:cubicBezTo>
                    <a:pt x="975187" y="0"/>
                    <a:pt x="1066162" y="90976"/>
                    <a:pt x="1066162" y="203200"/>
                  </a:cubicBezTo>
                  <a:cubicBezTo>
                    <a:pt x="1066162" y="315424"/>
                    <a:pt x="975187" y="406400"/>
                    <a:pt x="862962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74C59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1066162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5751895" y="2709415"/>
            <a:ext cx="1498289" cy="319387"/>
            <a:chOff x="0" y="0"/>
            <a:chExt cx="1906481" cy="4064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906481" cy="406400"/>
            </a:xfrm>
            <a:custGeom>
              <a:avLst/>
              <a:gdLst/>
              <a:ahLst/>
              <a:cxnLst/>
              <a:rect l="l" t="t" r="r" b="b"/>
              <a:pathLst>
                <a:path w="1906481" h="406400">
                  <a:moveTo>
                    <a:pt x="1703281" y="0"/>
                  </a:moveTo>
                  <a:cubicBezTo>
                    <a:pt x="1815505" y="0"/>
                    <a:pt x="1906481" y="90976"/>
                    <a:pt x="1906481" y="203200"/>
                  </a:cubicBezTo>
                  <a:cubicBezTo>
                    <a:pt x="1906481" y="315424"/>
                    <a:pt x="1815505" y="406400"/>
                    <a:pt x="1703281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914D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1906481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5481442" y="2709415"/>
            <a:ext cx="837889" cy="319387"/>
            <a:chOff x="0" y="0"/>
            <a:chExt cx="1066162" cy="4064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066162" cy="406400"/>
            </a:xfrm>
            <a:custGeom>
              <a:avLst/>
              <a:gdLst/>
              <a:ahLst/>
              <a:cxnLst/>
              <a:rect l="l" t="t" r="r" b="b"/>
              <a:pathLst>
                <a:path w="1066162" h="406400">
                  <a:moveTo>
                    <a:pt x="862962" y="0"/>
                  </a:moveTo>
                  <a:cubicBezTo>
                    <a:pt x="975187" y="0"/>
                    <a:pt x="1066162" y="90976"/>
                    <a:pt x="1066162" y="203200"/>
                  </a:cubicBezTo>
                  <a:cubicBezTo>
                    <a:pt x="1066162" y="315424"/>
                    <a:pt x="975187" y="406400"/>
                    <a:pt x="862962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74C59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38100"/>
              <a:ext cx="1066162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575806" y="2663677"/>
            <a:ext cx="1498289" cy="312093"/>
            <a:chOff x="0" y="0"/>
            <a:chExt cx="1906481" cy="39712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906481" cy="397120"/>
            </a:xfrm>
            <a:custGeom>
              <a:avLst/>
              <a:gdLst/>
              <a:ahLst/>
              <a:cxnLst/>
              <a:rect l="l" t="t" r="r" b="b"/>
              <a:pathLst>
                <a:path w="1906481" h="397120">
                  <a:moveTo>
                    <a:pt x="1703281" y="0"/>
                  </a:moveTo>
                  <a:cubicBezTo>
                    <a:pt x="1815505" y="0"/>
                    <a:pt x="1906481" y="88898"/>
                    <a:pt x="1906481" y="198560"/>
                  </a:cubicBezTo>
                  <a:cubicBezTo>
                    <a:pt x="1906481" y="308221"/>
                    <a:pt x="1815505" y="397120"/>
                    <a:pt x="1703281" y="397120"/>
                  </a:cubicBezTo>
                  <a:lnTo>
                    <a:pt x="203200" y="397120"/>
                  </a:lnTo>
                  <a:cubicBezTo>
                    <a:pt x="90976" y="397120"/>
                    <a:pt x="0" y="308221"/>
                    <a:pt x="0" y="198560"/>
                  </a:cubicBezTo>
                  <a:cubicBezTo>
                    <a:pt x="0" y="88898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914D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0" y="-38100"/>
              <a:ext cx="1906481" cy="4352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575806" y="2656384"/>
            <a:ext cx="837889" cy="319387"/>
            <a:chOff x="0" y="0"/>
            <a:chExt cx="1066162" cy="4064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066162" cy="406400"/>
            </a:xfrm>
            <a:custGeom>
              <a:avLst/>
              <a:gdLst/>
              <a:ahLst/>
              <a:cxnLst/>
              <a:rect l="l" t="t" r="r" b="b"/>
              <a:pathLst>
                <a:path w="1066162" h="406400">
                  <a:moveTo>
                    <a:pt x="862962" y="0"/>
                  </a:moveTo>
                  <a:cubicBezTo>
                    <a:pt x="975187" y="0"/>
                    <a:pt x="1066162" y="90976"/>
                    <a:pt x="1066162" y="203200"/>
                  </a:cubicBezTo>
                  <a:cubicBezTo>
                    <a:pt x="1066162" y="315424"/>
                    <a:pt x="975187" y="406400"/>
                    <a:pt x="862962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74C59"/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0" y="-38100"/>
              <a:ext cx="1066162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3374567" y="2716875"/>
            <a:ext cx="1498289" cy="319220"/>
            <a:chOff x="0" y="0"/>
            <a:chExt cx="1906481" cy="406188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1906481" cy="406188"/>
            </a:xfrm>
            <a:custGeom>
              <a:avLst/>
              <a:gdLst/>
              <a:ahLst/>
              <a:cxnLst/>
              <a:rect l="l" t="t" r="r" b="b"/>
              <a:pathLst>
                <a:path w="1906481" h="406188">
                  <a:moveTo>
                    <a:pt x="1703281" y="0"/>
                  </a:moveTo>
                  <a:cubicBezTo>
                    <a:pt x="1815505" y="0"/>
                    <a:pt x="1906481" y="90928"/>
                    <a:pt x="1906481" y="203094"/>
                  </a:cubicBezTo>
                  <a:cubicBezTo>
                    <a:pt x="1906481" y="315260"/>
                    <a:pt x="1815505" y="406188"/>
                    <a:pt x="1703281" y="406188"/>
                  </a:cubicBezTo>
                  <a:lnTo>
                    <a:pt x="203200" y="406188"/>
                  </a:lnTo>
                  <a:cubicBezTo>
                    <a:pt x="90976" y="406188"/>
                    <a:pt x="0" y="315260"/>
                    <a:pt x="0" y="203094"/>
                  </a:cubicBezTo>
                  <a:cubicBezTo>
                    <a:pt x="0" y="90928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914D"/>
            </a:solidFill>
          </p:spPr>
        </p:sp>
        <p:sp>
          <p:nvSpPr>
            <p:cNvPr id="31" name="TextBox 31"/>
            <p:cNvSpPr txBox="1"/>
            <p:nvPr/>
          </p:nvSpPr>
          <p:spPr>
            <a:xfrm>
              <a:off x="0" y="-38100"/>
              <a:ext cx="1906481" cy="4442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3285822" y="2709415"/>
            <a:ext cx="837889" cy="326680"/>
            <a:chOff x="0" y="0"/>
            <a:chExt cx="1066162" cy="415680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1066162" cy="415680"/>
            </a:xfrm>
            <a:custGeom>
              <a:avLst/>
              <a:gdLst/>
              <a:ahLst/>
              <a:cxnLst/>
              <a:rect l="l" t="t" r="r" b="b"/>
              <a:pathLst>
                <a:path w="1066162" h="415680">
                  <a:moveTo>
                    <a:pt x="862962" y="0"/>
                  </a:moveTo>
                  <a:cubicBezTo>
                    <a:pt x="975187" y="0"/>
                    <a:pt x="1066162" y="93053"/>
                    <a:pt x="1066162" y="207840"/>
                  </a:cubicBezTo>
                  <a:cubicBezTo>
                    <a:pt x="1066162" y="322627"/>
                    <a:pt x="975187" y="415680"/>
                    <a:pt x="862962" y="415680"/>
                  </a:cubicBezTo>
                  <a:lnTo>
                    <a:pt x="203200" y="415680"/>
                  </a:lnTo>
                  <a:cubicBezTo>
                    <a:pt x="90976" y="415680"/>
                    <a:pt x="0" y="322627"/>
                    <a:pt x="0" y="207840"/>
                  </a:cubicBezTo>
                  <a:cubicBezTo>
                    <a:pt x="0" y="93053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74C59"/>
            </a:solidFill>
          </p:spPr>
        </p:sp>
        <p:sp>
          <p:nvSpPr>
            <p:cNvPr id="34" name="TextBox 34"/>
            <p:cNvSpPr txBox="1"/>
            <p:nvPr/>
          </p:nvSpPr>
          <p:spPr>
            <a:xfrm>
              <a:off x="0" y="-38100"/>
              <a:ext cx="1066162" cy="4537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6361775" y="2724002"/>
            <a:ext cx="1498289" cy="312093"/>
            <a:chOff x="0" y="0"/>
            <a:chExt cx="1906481" cy="397120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1906481" cy="397120"/>
            </a:xfrm>
            <a:custGeom>
              <a:avLst/>
              <a:gdLst/>
              <a:ahLst/>
              <a:cxnLst/>
              <a:rect l="l" t="t" r="r" b="b"/>
              <a:pathLst>
                <a:path w="1906481" h="397120">
                  <a:moveTo>
                    <a:pt x="1703281" y="0"/>
                  </a:moveTo>
                  <a:cubicBezTo>
                    <a:pt x="1815505" y="0"/>
                    <a:pt x="1906481" y="88898"/>
                    <a:pt x="1906481" y="198560"/>
                  </a:cubicBezTo>
                  <a:cubicBezTo>
                    <a:pt x="1906481" y="308221"/>
                    <a:pt x="1815505" y="397120"/>
                    <a:pt x="1703281" y="397120"/>
                  </a:cubicBezTo>
                  <a:lnTo>
                    <a:pt x="203200" y="397120"/>
                  </a:lnTo>
                  <a:cubicBezTo>
                    <a:pt x="90976" y="397120"/>
                    <a:pt x="0" y="308221"/>
                    <a:pt x="0" y="198560"/>
                  </a:cubicBezTo>
                  <a:cubicBezTo>
                    <a:pt x="0" y="88898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914D"/>
            </a:solidFill>
          </p:spPr>
        </p:sp>
        <p:sp>
          <p:nvSpPr>
            <p:cNvPr id="37" name="TextBox 37"/>
            <p:cNvSpPr txBox="1"/>
            <p:nvPr/>
          </p:nvSpPr>
          <p:spPr>
            <a:xfrm>
              <a:off x="0" y="-38100"/>
              <a:ext cx="1906481" cy="4352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8" name="Group 38"/>
          <p:cNvGrpSpPr/>
          <p:nvPr/>
        </p:nvGrpSpPr>
        <p:grpSpPr>
          <a:xfrm>
            <a:off x="6273031" y="2709415"/>
            <a:ext cx="837889" cy="319387"/>
            <a:chOff x="0" y="0"/>
            <a:chExt cx="1066162" cy="406400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1066162" cy="406400"/>
            </a:xfrm>
            <a:custGeom>
              <a:avLst/>
              <a:gdLst/>
              <a:ahLst/>
              <a:cxnLst/>
              <a:rect l="l" t="t" r="r" b="b"/>
              <a:pathLst>
                <a:path w="1066162" h="406400">
                  <a:moveTo>
                    <a:pt x="862962" y="0"/>
                  </a:moveTo>
                  <a:cubicBezTo>
                    <a:pt x="975187" y="0"/>
                    <a:pt x="1066162" y="90976"/>
                    <a:pt x="1066162" y="203200"/>
                  </a:cubicBezTo>
                  <a:cubicBezTo>
                    <a:pt x="1066162" y="315424"/>
                    <a:pt x="975187" y="406400"/>
                    <a:pt x="862962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74C59"/>
            </a:solidFill>
          </p:spPr>
        </p:sp>
        <p:sp>
          <p:nvSpPr>
            <p:cNvPr id="40" name="TextBox 40"/>
            <p:cNvSpPr txBox="1"/>
            <p:nvPr/>
          </p:nvSpPr>
          <p:spPr>
            <a:xfrm>
              <a:off x="0" y="-38100"/>
              <a:ext cx="1066162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2" name="TextBox 52"/>
          <p:cNvSpPr txBox="1"/>
          <p:nvPr/>
        </p:nvSpPr>
        <p:spPr>
          <a:xfrm>
            <a:off x="7437607" y="891248"/>
            <a:ext cx="6229354" cy="17494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89"/>
              </a:lnSpc>
            </a:pPr>
            <a:r>
              <a:rPr lang="en-US" sz="7179" b="1" dirty="0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Solution</a:t>
            </a:r>
          </a:p>
          <a:p>
            <a:pPr algn="l">
              <a:lnSpc>
                <a:spcPts val="6389"/>
              </a:lnSpc>
            </a:pPr>
            <a:endParaRPr lang="en-US" sz="7179" b="1" dirty="0">
              <a:solidFill>
                <a:srgbClr val="FFFFFF"/>
              </a:solidFill>
              <a:latin typeface="Poppins Semi-Bold"/>
              <a:ea typeface="Poppins Semi-Bold"/>
              <a:cs typeface="Poppins Semi-Bold"/>
              <a:sym typeface="Poppins Semi-Bold"/>
            </a:endParaRPr>
          </a:p>
        </p:txBody>
      </p:sp>
      <p:sp>
        <p:nvSpPr>
          <p:cNvPr id="53" name="TextBox 53"/>
          <p:cNvSpPr txBox="1"/>
          <p:nvPr/>
        </p:nvSpPr>
        <p:spPr>
          <a:xfrm>
            <a:off x="8902117" y="3281785"/>
            <a:ext cx="3085596" cy="11783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3"/>
              </a:lnSpc>
            </a:pPr>
            <a:r>
              <a:rPr lang="en-US" sz="3296" b="1">
                <a:solidFill>
                  <a:srgbClr val="074C59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 Preprocessing</a:t>
            </a:r>
          </a:p>
          <a:p>
            <a:pPr algn="l">
              <a:lnSpc>
                <a:spcPts val="2933"/>
              </a:lnSpc>
            </a:pPr>
            <a:endParaRPr lang="en-US" sz="3296" b="1">
              <a:solidFill>
                <a:srgbClr val="074C59"/>
              </a:solidFill>
              <a:latin typeface="Poppins Semi-Bold"/>
              <a:ea typeface="Poppins Semi-Bold"/>
              <a:cs typeface="Poppins Semi-Bold"/>
              <a:sym typeface="Poppins Semi-Bold"/>
            </a:endParaRPr>
          </a:p>
        </p:txBody>
      </p:sp>
      <p:sp>
        <p:nvSpPr>
          <p:cNvPr id="54" name="TextBox 54"/>
          <p:cNvSpPr txBox="1"/>
          <p:nvPr/>
        </p:nvSpPr>
        <p:spPr>
          <a:xfrm>
            <a:off x="12603068" y="3476477"/>
            <a:ext cx="1722813" cy="4348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3"/>
              </a:lnSpc>
            </a:pPr>
            <a:r>
              <a:rPr lang="en-US" sz="3296" b="1">
                <a:solidFill>
                  <a:srgbClr val="074C59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EDA</a:t>
            </a:r>
          </a:p>
        </p:txBody>
      </p:sp>
      <p:sp>
        <p:nvSpPr>
          <p:cNvPr id="55" name="TextBox 55"/>
          <p:cNvSpPr txBox="1"/>
          <p:nvPr/>
        </p:nvSpPr>
        <p:spPr>
          <a:xfrm>
            <a:off x="14945006" y="3281785"/>
            <a:ext cx="3052880" cy="11783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3"/>
              </a:lnSpc>
            </a:pPr>
            <a:r>
              <a:rPr lang="en-US" sz="3296" b="1">
                <a:solidFill>
                  <a:srgbClr val="074C59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Model development</a:t>
            </a:r>
          </a:p>
          <a:p>
            <a:pPr algn="l">
              <a:lnSpc>
                <a:spcPts val="2933"/>
              </a:lnSpc>
            </a:pPr>
            <a:endParaRPr lang="en-US" sz="3296" b="1">
              <a:solidFill>
                <a:srgbClr val="074C59"/>
              </a:solidFill>
              <a:latin typeface="Poppins Semi-Bold"/>
              <a:ea typeface="Poppins Semi-Bold"/>
              <a:cs typeface="Poppins Semi-Bold"/>
              <a:sym typeface="Poppins Semi-Bold"/>
            </a:endParaRPr>
          </a:p>
        </p:txBody>
      </p:sp>
      <p:sp>
        <p:nvSpPr>
          <p:cNvPr id="56" name="TextBox 56"/>
          <p:cNvSpPr txBox="1"/>
          <p:nvPr/>
        </p:nvSpPr>
        <p:spPr>
          <a:xfrm>
            <a:off x="5804955" y="3281785"/>
            <a:ext cx="2616292" cy="11783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3"/>
              </a:lnSpc>
            </a:pPr>
            <a:r>
              <a:rPr lang="en-US" sz="3296" b="1">
                <a:solidFill>
                  <a:srgbClr val="074C59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 Exploration</a:t>
            </a:r>
          </a:p>
          <a:p>
            <a:pPr algn="l">
              <a:lnSpc>
                <a:spcPts val="2933"/>
              </a:lnSpc>
            </a:pPr>
            <a:endParaRPr lang="en-US" sz="3296" b="1">
              <a:solidFill>
                <a:srgbClr val="074C59"/>
              </a:solidFill>
              <a:latin typeface="Poppins Semi-Bold"/>
              <a:ea typeface="Poppins Semi-Bold"/>
              <a:cs typeface="Poppins Semi-Bold"/>
              <a:sym typeface="Poppins Semi-Bold"/>
            </a:endParaRPr>
          </a:p>
        </p:txBody>
      </p:sp>
      <p:sp>
        <p:nvSpPr>
          <p:cNvPr id="57" name="TextBox 57"/>
          <p:cNvSpPr txBox="1"/>
          <p:nvPr/>
        </p:nvSpPr>
        <p:spPr>
          <a:xfrm>
            <a:off x="3155250" y="3281785"/>
            <a:ext cx="2015583" cy="11783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3"/>
              </a:lnSpc>
            </a:pPr>
            <a:r>
              <a:rPr lang="en-US" sz="3296" b="1">
                <a:solidFill>
                  <a:srgbClr val="074C59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 Loading</a:t>
            </a:r>
          </a:p>
          <a:p>
            <a:pPr algn="l">
              <a:lnSpc>
                <a:spcPts val="2933"/>
              </a:lnSpc>
            </a:pPr>
            <a:endParaRPr lang="en-US" sz="3296" b="1">
              <a:solidFill>
                <a:srgbClr val="074C59"/>
              </a:solidFill>
              <a:latin typeface="Poppins Semi-Bold"/>
              <a:ea typeface="Poppins Semi-Bold"/>
              <a:cs typeface="Poppins Semi-Bold"/>
              <a:sym typeface="Poppins Semi-Bold"/>
            </a:endParaRPr>
          </a:p>
        </p:txBody>
      </p:sp>
      <p:sp>
        <p:nvSpPr>
          <p:cNvPr id="58" name="TextBox 58"/>
          <p:cNvSpPr txBox="1"/>
          <p:nvPr/>
        </p:nvSpPr>
        <p:spPr>
          <a:xfrm>
            <a:off x="204210" y="3281785"/>
            <a:ext cx="2391026" cy="11783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3"/>
              </a:lnSpc>
            </a:pPr>
            <a:r>
              <a:rPr lang="en-US" sz="3296" b="1">
                <a:solidFill>
                  <a:srgbClr val="074C59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Libraries importing</a:t>
            </a:r>
          </a:p>
          <a:p>
            <a:pPr algn="l">
              <a:lnSpc>
                <a:spcPts val="2933"/>
              </a:lnSpc>
            </a:pPr>
            <a:endParaRPr lang="en-US" sz="3296" b="1">
              <a:solidFill>
                <a:srgbClr val="074C59"/>
              </a:solidFill>
              <a:latin typeface="Poppins Semi-Bold"/>
              <a:ea typeface="Poppins Semi-Bold"/>
              <a:cs typeface="Poppins Semi-Bold"/>
              <a:sym typeface="Poppins Semi-Bold"/>
            </a:endParaRPr>
          </a:p>
        </p:txBody>
      </p:sp>
      <p:pic>
        <p:nvPicPr>
          <p:cNvPr id="59" name="image24.png">
            <a:extLst>
              <a:ext uri="{FF2B5EF4-FFF2-40B4-BE49-F238E27FC236}">
                <a16:creationId xmlns:a16="http://schemas.microsoft.com/office/drawing/2014/main" id="{DA0582E6-3094-4519-D322-E0F716159464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103226" y="4114132"/>
            <a:ext cx="5153789" cy="2607219"/>
          </a:xfrm>
          <a:prstGeom prst="rect">
            <a:avLst/>
          </a:prstGeom>
          <a:ln/>
        </p:spPr>
      </p:pic>
      <p:pic>
        <p:nvPicPr>
          <p:cNvPr id="60" name="image10.png">
            <a:extLst>
              <a:ext uri="{FF2B5EF4-FFF2-40B4-BE49-F238E27FC236}">
                <a16:creationId xmlns:a16="http://schemas.microsoft.com/office/drawing/2014/main" id="{B163134E-FEF5-0C47-B02A-3C644AF34602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466398" y="6963317"/>
            <a:ext cx="4257675" cy="285750"/>
          </a:xfrm>
          <a:prstGeom prst="rect">
            <a:avLst/>
          </a:prstGeom>
          <a:ln/>
        </p:spPr>
      </p:pic>
      <p:pic>
        <p:nvPicPr>
          <p:cNvPr id="61" name="image23.png">
            <a:extLst>
              <a:ext uri="{FF2B5EF4-FFF2-40B4-BE49-F238E27FC236}">
                <a16:creationId xmlns:a16="http://schemas.microsoft.com/office/drawing/2014/main" id="{058D421D-1BA9-EB1C-DFDF-5B5AB90572BE}"/>
              </a:ext>
            </a:extLst>
          </p:cNvPr>
          <p:cNvPicPr/>
          <p:nvPr/>
        </p:nvPicPr>
        <p:blipFill>
          <a:blip r:embed="rId4"/>
          <a:srcRect/>
          <a:stretch>
            <a:fillRect/>
          </a:stretch>
        </p:blipFill>
        <p:spPr>
          <a:xfrm>
            <a:off x="74080" y="7491034"/>
            <a:ext cx="5730875" cy="2578100"/>
          </a:xfrm>
          <a:prstGeom prst="rect">
            <a:avLst/>
          </a:prstGeom>
          <a:ln/>
        </p:spPr>
      </p:pic>
      <p:pic>
        <p:nvPicPr>
          <p:cNvPr id="62" name="image1.png">
            <a:extLst>
              <a:ext uri="{FF2B5EF4-FFF2-40B4-BE49-F238E27FC236}">
                <a16:creationId xmlns:a16="http://schemas.microsoft.com/office/drawing/2014/main" id="{F40AC23F-1426-13E0-907C-DBB355C8F7D7}"/>
              </a:ext>
            </a:extLst>
          </p:cNvPr>
          <p:cNvPicPr/>
          <p:nvPr/>
        </p:nvPicPr>
        <p:blipFill>
          <a:blip r:embed="rId5"/>
          <a:srcRect/>
          <a:stretch>
            <a:fillRect/>
          </a:stretch>
        </p:blipFill>
        <p:spPr>
          <a:xfrm>
            <a:off x="5789958" y="4152900"/>
            <a:ext cx="2631289" cy="3318711"/>
          </a:xfrm>
          <a:prstGeom prst="rect">
            <a:avLst/>
          </a:prstGeom>
          <a:ln/>
        </p:spPr>
      </p:pic>
      <p:pic>
        <p:nvPicPr>
          <p:cNvPr id="63" name="image19.png">
            <a:extLst>
              <a:ext uri="{FF2B5EF4-FFF2-40B4-BE49-F238E27FC236}">
                <a16:creationId xmlns:a16="http://schemas.microsoft.com/office/drawing/2014/main" id="{9A8AF996-798E-BFB5-2936-41E927C0DF82}"/>
              </a:ext>
            </a:extLst>
          </p:cNvPr>
          <p:cNvPicPr/>
          <p:nvPr/>
        </p:nvPicPr>
        <p:blipFill>
          <a:blip r:embed="rId6"/>
          <a:srcRect/>
          <a:stretch>
            <a:fillRect/>
          </a:stretch>
        </p:blipFill>
        <p:spPr>
          <a:xfrm>
            <a:off x="8790102" y="4130859"/>
            <a:ext cx="1524000" cy="3286125"/>
          </a:xfrm>
          <a:prstGeom prst="rect">
            <a:avLst/>
          </a:prstGeom>
          <a:ln/>
        </p:spPr>
      </p:pic>
      <p:pic>
        <p:nvPicPr>
          <p:cNvPr id="64" name="image25.png">
            <a:extLst>
              <a:ext uri="{FF2B5EF4-FFF2-40B4-BE49-F238E27FC236}">
                <a16:creationId xmlns:a16="http://schemas.microsoft.com/office/drawing/2014/main" id="{90A16A58-9FFC-FABA-586D-A5A91A7763E4}"/>
              </a:ext>
            </a:extLst>
          </p:cNvPr>
          <p:cNvPicPr/>
          <p:nvPr/>
        </p:nvPicPr>
        <p:blipFill>
          <a:blip r:embed="rId7"/>
          <a:srcRect/>
          <a:stretch>
            <a:fillRect/>
          </a:stretch>
        </p:blipFill>
        <p:spPr>
          <a:xfrm>
            <a:off x="10464140" y="4144798"/>
            <a:ext cx="1828800" cy="609600"/>
          </a:xfrm>
          <a:prstGeom prst="rect">
            <a:avLst/>
          </a:prstGeom>
          <a:ln/>
        </p:spPr>
      </p:pic>
      <p:pic>
        <p:nvPicPr>
          <p:cNvPr id="65" name="image11.png">
            <a:extLst>
              <a:ext uri="{FF2B5EF4-FFF2-40B4-BE49-F238E27FC236}">
                <a16:creationId xmlns:a16="http://schemas.microsoft.com/office/drawing/2014/main" id="{3F12FE28-FD86-38FB-77CD-591AA6489A86}"/>
              </a:ext>
            </a:extLst>
          </p:cNvPr>
          <p:cNvPicPr/>
          <p:nvPr/>
        </p:nvPicPr>
        <p:blipFill>
          <a:blip r:embed="rId8"/>
          <a:srcRect/>
          <a:stretch>
            <a:fillRect/>
          </a:stretch>
        </p:blipFill>
        <p:spPr>
          <a:xfrm>
            <a:off x="10053630" y="4568653"/>
            <a:ext cx="2966697" cy="1964380"/>
          </a:xfrm>
          <a:prstGeom prst="rect">
            <a:avLst/>
          </a:prstGeom>
          <a:ln/>
        </p:spPr>
      </p:pic>
      <p:pic>
        <p:nvPicPr>
          <p:cNvPr id="66" name="image4.jpg">
            <a:extLst>
              <a:ext uri="{FF2B5EF4-FFF2-40B4-BE49-F238E27FC236}">
                <a16:creationId xmlns:a16="http://schemas.microsoft.com/office/drawing/2014/main" id="{BB1F79FD-907B-99BF-5633-E8409C22CCC6}"/>
              </a:ext>
            </a:extLst>
          </p:cNvPr>
          <p:cNvPicPr/>
          <p:nvPr/>
        </p:nvPicPr>
        <p:blipFill>
          <a:blip r:embed="rId9"/>
          <a:srcRect/>
          <a:stretch>
            <a:fillRect/>
          </a:stretch>
        </p:blipFill>
        <p:spPr>
          <a:xfrm>
            <a:off x="5625557" y="7662650"/>
            <a:ext cx="3465689" cy="2425907"/>
          </a:xfrm>
          <a:prstGeom prst="rect">
            <a:avLst/>
          </a:prstGeom>
          <a:ln/>
        </p:spPr>
      </p:pic>
      <p:pic>
        <p:nvPicPr>
          <p:cNvPr id="67" name="image7.png">
            <a:extLst>
              <a:ext uri="{FF2B5EF4-FFF2-40B4-BE49-F238E27FC236}">
                <a16:creationId xmlns:a16="http://schemas.microsoft.com/office/drawing/2014/main" id="{E5CB72CE-53E2-23BB-7953-F4A48BAD462C}"/>
              </a:ext>
            </a:extLst>
          </p:cNvPr>
          <p:cNvPicPr/>
          <p:nvPr/>
        </p:nvPicPr>
        <p:blipFill>
          <a:blip r:embed="rId10"/>
          <a:srcRect/>
          <a:stretch>
            <a:fillRect/>
          </a:stretch>
        </p:blipFill>
        <p:spPr>
          <a:xfrm>
            <a:off x="8911847" y="7977866"/>
            <a:ext cx="2918521" cy="1958811"/>
          </a:xfrm>
          <a:prstGeom prst="rect">
            <a:avLst/>
          </a:prstGeom>
          <a:ln/>
        </p:spPr>
      </p:pic>
      <p:pic>
        <p:nvPicPr>
          <p:cNvPr id="68" name="image15.png">
            <a:extLst>
              <a:ext uri="{FF2B5EF4-FFF2-40B4-BE49-F238E27FC236}">
                <a16:creationId xmlns:a16="http://schemas.microsoft.com/office/drawing/2014/main" id="{935F7468-F308-1F5B-15D5-BF34FE6EF217}"/>
              </a:ext>
            </a:extLst>
          </p:cNvPr>
          <p:cNvPicPr/>
          <p:nvPr/>
        </p:nvPicPr>
        <p:blipFill>
          <a:blip r:embed="rId11"/>
          <a:srcRect/>
          <a:stretch>
            <a:fillRect/>
          </a:stretch>
        </p:blipFill>
        <p:spPr>
          <a:xfrm>
            <a:off x="11888254" y="7902569"/>
            <a:ext cx="2384012" cy="2166565"/>
          </a:xfrm>
          <a:prstGeom prst="rect">
            <a:avLst/>
          </a:prstGeom>
          <a:ln/>
        </p:spPr>
      </p:pic>
      <p:pic>
        <p:nvPicPr>
          <p:cNvPr id="69" name="image2.png">
            <a:extLst>
              <a:ext uri="{FF2B5EF4-FFF2-40B4-BE49-F238E27FC236}">
                <a16:creationId xmlns:a16="http://schemas.microsoft.com/office/drawing/2014/main" id="{ECC5A80B-2507-8A00-0D9D-5F399808381F}"/>
              </a:ext>
            </a:extLst>
          </p:cNvPr>
          <p:cNvPicPr/>
          <p:nvPr/>
        </p:nvPicPr>
        <p:blipFill>
          <a:blip r:embed="rId12"/>
          <a:srcRect/>
          <a:stretch>
            <a:fillRect/>
          </a:stretch>
        </p:blipFill>
        <p:spPr>
          <a:xfrm>
            <a:off x="9951524" y="6615791"/>
            <a:ext cx="2326103" cy="1261042"/>
          </a:xfrm>
          <a:prstGeom prst="rect">
            <a:avLst/>
          </a:prstGeom>
          <a:ln/>
        </p:spPr>
      </p:pic>
      <p:pic>
        <p:nvPicPr>
          <p:cNvPr id="70" name="image17.png">
            <a:extLst>
              <a:ext uri="{FF2B5EF4-FFF2-40B4-BE49-F238E27FC236}">
                <a16:creationId xmlns:a16="http://schemas.microsoft.com/office/drawing/2014/main" id="{FD277E88-90A3-C22A-0B94-FB24738250B4}"/>
              </a:ext>
            </a:extLst>
          </p:cNvPr>
          <p:cNvPicPr/>
          <p:nvPr/>
        </p:nvPicPr>
        <p:blipFill>
          <a:blip r:embed="rId13"/>
          <a:srcRect/>
          <a:stretch>
            <a:fillRect/>
          </a:stretch>
        </p:blipFill>
        <p:spPr>
          <a:xfrm>
            <a:off x="13251486" y="4144798"/>
            <a:ext cx="4882370" cy="2388235"/>
          </a:xfrm>
          <a:prstGeom prst="rect">
            <a:avLst/>
          </a:prstGeom>
          <a:ln/>
        </p:spPr>
      </p:pic>
      <p:pic>
        <p:nvPicPr>
          <p:cNvPr id="71" name="image16.png">
            <a:extLst>
              <a:ext uri="{FF2B5EF4-FFF2-40B4-BE49-F238E27FC236}">
                <a16:creationId xmlns:a16="http://schemas.microsoft.com/office/drawing/2014/main" id="{B1E155A0-7254-A93E-F1BA-746D5859B7D5}"/>
              </a:ext>
            </a:extLst>
          </p:cNvPr>
          <p:cNvPicPr/>
          <p:nvPr/>
        </p:nvPicPr>
        <p:blipFill>
          <a:blip r:embed="rId14"/>
          <a:srcRect/>
          <a:stretch>
            <a:fillRect/>
          </a:stretch>
        </p:blipFill>
        <p:spPr>
          <a:xfrm>
            <a:off x="13954452" y="6553068"/>
            <a:ext cx="3867150" cy="1362075"/>
          </a:xfrm>
          <a:prstGeom prst="rect">
            <a:avLst/>
          </a:prstGeom>
          <a:ln/>
        </p:spPr>
      </p:pic>
      <p:pic>
        <p:nvPicPr>
          <p:cNvPr id="72" name="image6.png">
            <a:extLst>
              <a:ext uri="{FF2B5EF4-FFF2-40B4-BE49-F238E27FC236}">
                <a16:creationId xmlns:a16="http://schemas.microsoft.com/office/drawing/2014/main" id="{0427EA08-A016-3757-5AC4-FE983B831FE6}"/>
              </a:ext>
            </a:extLst>
          </p:cNvPr>
          <p:cNvPicPr/>
          <p:nvPr/>
        </p:nvPicPr>
        <p:blipFill>
          <a:blip r:embed="rId15"/>
          <a:srcRect/>
          <a:stretch>
            <a:fillRect/>
          </a:stretch>
        </p:blipFill>
        <p:spPr>
          <a:xfrm>
            <a:off x="15084592" y="7977866"/>
            <a:ext cx="2773708" cy="2166566"/>
          </a:xfrm>
          <a:prstGeom prst="rect">
            <a:avLst/>
          </a:prstGeom>
          <a:ln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4C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528465" y="897760"/>
            <a:ext cx="7730835" cy="7730835"/>
          </a:xfrm>
          <a:custGeom>
            <a:avLst/>
            <a:gdLst/>
            <a:ahLst/>
            <a:cxnLst/>
            <a:rect l="l" t="t" r="r" b="b"/>
            <a:pathLst>
              <a:path w="7730835" h="7730835">
                <a:moveTo>
                  <a:pt x="0" y="0"/>
                </a:moveTo>
                <a:lnTo>
                  <a:pt x="7730835" y="0"/>
                </a:lnTo>
                <a:lnTo>
                  <a:pt x="7730835" y="7730835"/>
                </a:lnTo>
                <a:lnTo>
                  <a:pt x="0" y="77308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7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484619" y="1853914"/>
            <a:ext cx="5818527" cy="5818527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914D"/>
            </a:solidFill>
            <a:ln cap="sq">
              <a:noFill/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2309124" y="897760"/>
            <a:ext cx="2169518" cy="2169518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2549368" y="951190"/>
            <a:ext cx="1881648" cy="1881648"/>
          </a:xfrm>
          <a:custGeom>
            <a:avLst/>
            <a:gdLst/>
            <a:ahLst/>
            <a:cxnLst/>
            <a:rect l="l" t="t" r="r" b="b"/>
            <a:pathLst>
              <a:path w="1881648" h="1881648">
                <a:moveTo>
                  <a:pt x="0" y="0"/>
                </a:moveTo>
                <a:lnTo>
                  <a:pt x="1881648" y="0"/>
                </a:lnTo>
                <a:lnTo>
                  <a:pt x="1881648" y="1881648"/>
                </a:lnTo>
                <a:lnTo>
                  <a:pt x="0" y="18816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24116" y="-122175"/>
            <a:ext cx="6736153" cy="10161164"/>
            <a:chOff x="0" y="0"/>
            <a:chExt cx="8981537" cy="13548218"/>
          </a:xfrm>
        </p:grpSpPr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6">
              <a:alphaModFix amt="4000"/>
            </a:blip>
            <a:srcRect l="249" r="249"/>
            <a:stretch>
              <a:fillRect/>
            </a:stretch>
          </p:blipFill>
          <p:spPr>
            <a:xfrm>
              <a:off x="0" y="0"/>
              <a:ext cx="8981537" cy="13548218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0" y="9390923"/>
            <a:ext cx="18288000" cy="3086100"/>
            <a:chOff x="0" y="0"/>
            <a:chExt cx="4816593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816592" cy="812800"/>
            </a:xfrm>
            <a:custGeom>
              <a:avLst/>
              <a:gdLst/>
              <a:ahLst/>
              <a:cxnLst/>
              <a:rect l="l" t="t" r="r" b="b"/>
              <a:pathLst>
                <a:path w="4816592" h="812800">
                  <a:moveTo>
                    <a:pt x="21590" y="0"/>
                  </a:moveTo>
                  <a:lnTo>
                    <a:pt x="4795002" y="0"/>
                  </a:lnTo>
                  <a:cubicBezTo>
                    <a:pt x="4800728" y="0"/>
                    <a:pt x="4806220" y="2275"/>
                    <a:pt x="4810269" y="6324"/>
                  </a:cubicBezTo>
                  <a:cubicBezTo>
                    <a:pt x="4814318" y="10372"/>
                    <a:pt x="4816592" y="15864"/>
                    <a:pt x="4816592" y="21590"/>
                  </a:cubicBezTo>
                  <a:lnTo>
                    <a:pt x="4816592" y="791210"/>
                  </a:lnTo>
                  <a:cubicBezTo>
                    <a:pt x="4816592" y="803134"/>
                    <a:pt x="4806926" y="812800"/>
                    <a:pt x="4795002" y="812800"/>
                  </a:cubicBezTo>
                  <a:lnTo>
                    <a:pt x="21590" y="812800"/>
                  </a:lnTo>
                  <a:cubicBezTo>
                    <a:pt x="9666" y="812800"/>
                    <a:pt x="0" y="803134"/>
                    <a:pt x="0" y="791210"/>
                  </a:cubicBezTo>
                  <a:lnTo>
                    <a:pt x="0" y="21590"/>
                  </a:lnTo>
                  <a:cubicBezTo>
                    <a:pt x="0" y="9666"/>
                    <a:pt x="9666" y="0"/>
                    <a:pt x="21590" y="0"/>
                  </a:cubicBezTo>
                  <a:close/>
                </a:path>
              </a:pathLst>
            </a:custGeom>
            <a:solidFill>
              <a:srgbClr val="FF914D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4816593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1028700" y="1278177"/>
            <a:ext cx="1321514" cy="1321514"/>
          </a:xfrm>
          <a:custGeom>
            <a:avLst/>
            <a:gdLst/>
            <a:ahLst/>
            <a:cxnLst/>
            <a:rect l="l" t="t" r="r" b="b"/>
            <a:pathLst>
              <a:path w="1321514" h="1321514">
                <a:moveTo>
                  <a:pt x="0" y="0"/>
                </a:moveTo>
                <a:lnTo>
                  <a:pt x="1321514" y="0"/>
                </a:lnTo>
                <a:lnTo>
                  <a:pt x="1321514" y="1321514"/>
                </a:lnTo>
                <a:lnTo>
                  <a:pt x="0" y="132151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028700" y="3759301"/>
            <a:ext cx="1321514" cy="1321514"/>
          </a:xfrm>
          <a:custGeom>
            <a:avLst/>
            <a:gdLst/>
            <a:ahLst/>
            <a:cxnLst/>
            <a:rect l="l" t="t" r="r" b="b"/>
            <a:pathLst>
              <a:path w="1321514" h="1321514">
                <a:moveTo>
                  <a:pt x="0" y="0"/>
                </a:moveTo>
                <a:lnTo>
                  <a:pt x="1321514" y="0"/>
                </a:lnTo>
                <a:lnTo>
                  <a:pt x="1321514" y="1321514"/>
                </a:lnTo>
                <a:lnTo>
                  <a:pt x="0" y="132151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012941" y="6734195"/>
            <a:ext cx="1321514" cy="1321514"/>
          </a:xfrm>
          <a:custGeom>
            <a:avLst/>
            <a:gdLst/>
            <a:ahLst/>
            <a:cxnLst/>
            <a:rect l="l" t="t" r="r" b="b"/>
            <a:pathLst>
              <a:path w="1321514" h="1321514">
                <a:moveTo>
                  <a:pt x="0" y="0"/>
                </a:moveTo>
                <a:lnTo>
                  <a:pt x="1321514" y="0"/>
                </a:lnTo>
                <a:lnTo>
                  <a:pt x="1321514" y="1321514"/>
                </a:lnTo>
                <a:lnTo>
                  <a:pt x="0" y="132151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10988921" y="3911633"/>
            <a:ext cx="4809923" cy="26066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13"/>
              </a:lnSpc>
            </a:pPr>
            <a:r>
              <a:rPr lang="en-US" sz="7318" b="1">
                <a:solidFill>
                  <a:srgbClr val="074C59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Business Impact</a:t>
            </a:r>
          </a:p>
          <a:p>
            <a:pPr algn="ctr">
              <a:lnSpc>
                <a:spcPts val="6513"/>
              </a:lnSpc>
            </a:pPr>
            <a:endParaRPr lang="en-US" sz="7318" b="1">
              <a:solidFill>
                <a:srgbClr val="074C59"/>
              </a:solidFill>
              <a:latin typeface="Poppins Semi-Bold"/>
              <a:ea typeface="Poppins Semi-Bold"/>
              <a:cs typeface="Poppins Semi-Bold"/>
              <a:sym typeface="Poppins Semi-Bold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2752261" y="1675845"/>
            <a:ext cx="6998828" cy="10331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913"/>
              </a:lnSpc>
            </a:pPr>
            <a:r>
              <a:rPr lang="en-US" sz="4397" b="1" dirty="0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Prediction of Subscription Status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752261" y="3925304"/>
            <a:ext cx="7730835" cy="10331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913"/>
              </a:lnSpc>
            </a:pPr>
            <a:r>
              <a:rPr lang="en-US" sz="4397" b="1" dirty="0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Evaluation of Marketing effectiveness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2657691" y="6997855"/>
            <a:ext cx="8076147" cy="10331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913"/>
              </a:lnSpc>
            </a:pPr>
            <a:r>
              <a:rPr lang="en-US" sz="4397" b="1" dirty="0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Customer demographics influence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855589" y="2938553"/>
            <a:ext cx="5873685" cy="6412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07"/>
              </a:lnSpc>
            </a:pPr>
            <a:r>
              <a:rPr lang="en-US" sz="219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Banking Managers can estimate subscription status of the clients.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2855589" y="5148995"/>
            <a:ext cx="6080340" cy="16030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07"/>
              </a:lnSpc>
            </a:pPr>
            <a:r>
              <a:rPr lang="en-US" sz="219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Evaluation of effectiveness of marketing campaigns can be possible in the context of whether the marketing efforts have positive influenced subscription status of customers.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2857448" y="8170085"/>
            <a:ext cx="6080340" cy="9618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07"/>
              </a:lnSpc>
            </a:pPr>
            <a:r>
              <a:rPr lang="en-US" sz="219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Banking managers can estimate influence of customer demographic on their subscription buying intention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111" b="-9111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8801282" y="2175464"/>
            <a:ext cx="6718355" cy="1245173"/>
            <a:chOff x="0" y="0"/>
            <a:chExt cx="1644442" cy="30477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644442" cy="304779"/>
            </a:xfrm>
            <a:custGeom>
              <a:avLst/>
              <a:gdLst/>
              <a:ahLst/>
              <a:cxnLst/>
              <a:rect l="l" t="t" r="r" b="b"/>
              <a:pathLst>
                <a:path w="1644442" h="304779">
                  <a:moveTo>
                    <a:pt x="115235" y="0"/>
                  </a:moveTo>
                  <a:lnTo>
                    <a:pt x="1529207" y="0"/>
                  </a:lnTo>
                  <a:cubicBezTo>
                    <a:pt x="1592849" y="0"/>
                    <a:pt x="1644442" y="51593"/>
                    <a:pt x="1644442" y="115235"/>
                  </a:cubicBezTo>
                  <a:lnTo>
                    <a:pt x="1644442" y="189544"/>
                  </a:lnTo>
                  <a:cubicBezTo>
                    <a:pt x="1644442" y="253187"/>
                    <a:pt x="1592849" y="304779"/>
                    <a:pt x="1529207" y="304779"/>
                  </a:cubicBezTo>
                  <a:lnTo>
                    <a:pt x="115235" y="304779"/>
                  </a:lnTo>
                  <a:cubicBezTo>
                    <a:pt x="51593" y="304779"/>
                    <a:pt x="0" y="253187"/>
                    <a:pt x="0" y="189544"/>
                  </a:cubicBezTo>
                  <a:lnTo>
                    <a:pt x="0" y="115235"/>
                  </a:lnTo>
                  <a:cubicBezTo>
                    <a:pt x="0" y="51593"/>
                    <a:pt x="51593" y="0"/>
                    <a:pt x="11523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644442" cy="34287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0" y="6016773"/>
            <a:ext cx="18288000" cy="4270227"/>
            <a:chOff x="0" y="0"/>
            <a:chExt cx="5079762" cy="118246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079762" cy="1182463"/>
            </a:xfrm>
            <a:custGeom>
              <a:avLst/>
              <a:gdLst/>
              <a:ahLst/>
              <a:cxnLst/>
              <a:rect l="l" t="t" r="r" b="b"/>
              <a:pathLst>
                <a:path w="5079762" h="1182463">
                  <a:moveTo>
                    <a:pt x="0" y="0"/>
                  </a:moveTo>
                  <a:lnTo>
                    <a:pt x="5079762" y="0"/>
                  </a:lnTo>
                  <a:lnTo>
                    <a:pt x="5079762" y="1182463"/>
                  </a:lnTo>
                  <a:lnTo>
                    <a:pt x="0" y="1182463"/>
                  </a:lnTo>
                  <a:close/>
                </a:path>
              </a:pathLst>
            </a:custGeom>
            <a:solidFill>
              <a:srgbClr val="FF914D">
                <a:alpha val="92941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5079762" cy="12205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707962" y="725946"/>
            <a:ext cx="1245661" cy="1245661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914D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9147717" y="2360797"/>
            <a:ext cx="3406333" cy="11575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03"/>
              </a:lnSpc>
            </a:pPr>
            <a:r>
              <a:rPr lang="en-US" sz="7759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Thank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681528" y="2360796"/>
            <a:ext cx="2710631" cy="11575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03"/>
              </a:lnSpc>
            </a:pPr>
            <a:r>
              <a:rPr lang="en-US" sz="7760" b="1" dirty="0">
                <a:solidFill>
                  <a:srgbClr val="FF914D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You.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142</Words>
  <Application>Microsoft Office PowerPoint</Application>
  <PresentationFormat>Custom</PresentationFormat>
  <Paragraphs>29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3" baseType="lpstr">
      <vt:lpstr>Poppins Bold</vt:lpstr>
      <vt:lpstr>Poppins Semi-Bold</vt:lpstr>
      <vt:lpstr>Poppins Ultra-Bold</vt:lpstr>
      <vt:lpstr>Arial</vt:lpstr>
      <vt:lpstr>Poppins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salary_prj2_Presentation</dc:title>
  <cp:lastModifiedBy>tarunmondal951@gmail.com</cp:lastModifiedBy>
  <cp:revision>2</cp:revision>
  <dcterms:created xsi:type="dcterms:W3CDTF">2006-08-16T00:00:00Z</dcterms:created>
  <dcterms:modified xsi:type="dcterms:W3CDTF">2024-09-13T08:49:15Z</dcterms:modified>
  <dc:identifier>DAGOB0-YQmY</dc:identifier>
</cp:coreProperties>
</file>